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mkv" ContentType="video/unknown"/>
  <Default Extension="wmf" ContentType="image/x-wmf"/>
  <Default Extension="png" ContentType="image/pn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12192000" cy="6858000"/>
  <p:defaultTextStyle>
    <a:defPPr>
      <a:defRPr lang="en-US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Calibri"/>
        <a:ea typeface="+mn-ea"/>
        <a:cs typeface="+mn-cs"/>
      </a:defRPr>
    </a:lvl5pPr>
    <a:lvl6pPr marL="2286000" algn="l" defTabSz="914400">
      <a:defRPr>
        <a:solidFill>
          <a:schemeClr val="tx1"/>
        </a:solidFill>
        <a:latin typeface="Calibri"/>
        <a:ea typeface="+mn-ea"/>
        <a:cs typeface="+mn-cs"/>
      </a:defRPr>
    </a:lvl6pPr>
    <a:lvl7pPr marL="2743200" algn="l" defTabSz="914400">
      <a:defRPr>
        <a:solidFill>
          <a:schemeClr val="tx1"/>
        </a:solidFill>
        <a:latin typeface="Calibri"/>
        <a:ea typeface="+mn-ea"/>
        <a:cs typeface="+mn-cs"/>
      </a:defRPr>
    </a:lvl7pPr>
    <a:lvl8pPr marL="3200400" algn="l" defTabSz="914400">
      <a:defRPr>
        <a:solidFill>
          <a:schemeClr val="tx1"/>
        </a:solidFill>
        <a:latin typeface="Calibri"/>
        <a:ea typeface="+mn-ea"/>
        <a:cs typeface="+mn-cs"/>
      </a:defRPr>
    </a:lvl8pPr>
    <a:lvl9pPr marL="3657600" algn="l" defTabSz="914400">
      <a:defRPr>
        <a:solidFill>
          <a:schemeClr val="tx1"/>
        </a:solidFill>
        <a:latin typeface="Calibri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7" d="100"/>
          <a:sy n="97" d="100"/>
        </p:scale>
        <p:origin x="828" y="7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esProps" Target="presProps.xml" /><Relationship Id="rId24" Type="http://schemas.openxmlformats.org/officeDocument/2006/relationships/tableStyles" Target="tableStyles.xml" /><Relationship Id="rId2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440F14C-BEE3-4844-8D49-B8A7D290052C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CBC3CDB-4697-4B91-96DB-48597CA6AA3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665FA4C-273A-48FD-901C-CD5E10628FAF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500897E-3E0E-4425-8AFD-A773DE3A47D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3E4EDF4C-DCEC-4D81-966E-7A84A1507701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103B94E-98EA-4606-902D-A40CAF55D8F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C1B4B29-F5D7-4492-A90D-2CF6A6330ED2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4AA107C-9DC2-42FC-8CC9-4F39FC828FB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13B03A6E-0DCA-4ECB-B51E-7B4C17C9640D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8E0C2DC0-D17F-4114-8B04-D9A292D1F3E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540B9E5-683F-4B0A-AD63-DA7706F5A69C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5F417C3-52A6-4D20-80D4-D124D1951D8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F11C1F95-0B52-4385-86FB-34747D3879FD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E2AD911-8C06-49B5-9717-9F22917DADF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4A45CF03-A684-4D4D-82C7-AE6711460A51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DC927A98-B2D8-45D5-B292-019AFAA7918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A4E951BC-F4F8-43D0-A3DF-078825C786AA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A3B6CDA-87CD-4C4D-BC5E-FB75F033C89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ECB18A1A-D64D-47B5-BD34-04DCFD578A56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0B6504E-1A42-4852-AD8D-067A2B2E3CCF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674F16DE-CEA8-4F8F-A3ED-CD4EAA3D1A32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C03156DC-FF50-46A2-AED7-7DE980678EC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ChangeArrowheads="1"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27" name="Text Placeholder 2"/>
          <p:cNvSpPr>
            <a:spLocks noChangeArrowheads="1"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1C616E9-0DE4-46EC-B324-367AD738F4C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7FB213-78E2-4916-8E27-12CC32E7BC47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2pPr>
      <a:lvl3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3pPr>
      <a:lvl4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4pPr>
      <a:lvl5pPr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5pPr>
      <a:lvl6pPr marL="4572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6pPr>
      <a:lvl7pPr marL="9144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7pPr>
      <a:lvl8pPr marL="13716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8pPr>
      <a:lvl9pPr marL="1828800" algn="l">
        <a:lnSpc>
          <a:spcPct val="90000"/>
        </a:lnSpc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alibri Light"/>
        </a:defRPr>
      </a:lvl9pPr>
    </p:titleStyle>
    <p:bodyStyle>
      <a:lvl1pPr marL="228600" indent="-228600" algn="l">
        <a:lnSpc>
          <a:spcPct val="90000"/>
        </a:lnSpc>
        <a:spcBef>
          <a:spcPts val="1000"/>
        </a:spcBef>
        <a:spcAft>
          <a:spcPts val="0"/>
        </a:spcAft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>
        <a:lnSpc>
          <a:spcPct val="90000"/>
        </a:lnSpc>
        <a:spcBef>
          <a:spcPts val="500"/>
        </a:spcBef>
        <a:spcAft>
          <a:spcPts val="0"/>
        </a:spcAft>
        <a:buFont typeface="Arial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media" Target="../media/media1.mkv"/><Relationship Id="rId4" Type="http://schemas.openxmlformats.org/officeDocument/2006/relationships/video" Target="../media/media1.mkv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package" Target="../embeddings/Microsoft_Word_Document1.docx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media" Target="../media/media2.mkv"/><Relationship Id="rId4" Type="http://schemas.openxmlformats.org/officeDocument/2006/relationships/video" Target="../media/media2.mkv" 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media" Target="../media/media3.mkv"/><Relationship Id="rId4" Type="http://schemas.openxmlformats.org/officeDocument/2006/relationships/video" Target="../media/media3.mkv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package" Target="../embeddings/Microsoft_Word_Document2.docx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package" Target="../embeddings/Microsoft_Word_Document3.docx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0" name="Google Shape;136;p13"/>
          <p:cNvSpPr txBox="1">
            <a:spLocks noChangeArrowheads="1" noGrp="1"/>
          </p:cNvSpPr>
          <p:nvPr/>
        </p:nvSpPr>
        <p:spPr bwMode="auto">
          <a:xfrm>
            <a:off x="1123950" y="4465638"/>
            <a:ext cx="2555875" cy="147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2400" b="1">
                <a:latin typeface="Times New Roman"/>
                <a:cs typeface="Times New Roman"/>
              </a:rPr>
              <a:t>Supervised By,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Md. </a:t>
            </a:r>
            <a:r>
              <a:rPr lang="en-GB" sz="2400">
                <a:latin typeface="Times New Roman"/>
                <a:cs typeface="Times New Roman"/>
              </a:rPr>
              <a:t>Shohel</a:t>
            </a:r>
            <a:r>
              <a:rPr lang="en-GB" sz="2400">
                <a:latin typeface="Times New Roman"/>
                <a:cs typeface="Times New Roman"/>
              </a:rPr>
              <a:t> Parvez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Assistant Professor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Dept. of IEM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400"/>
          </a:p>
        </p:txBody>
      </p:sp>
      <p:sp>
        <p:nvSpPr>
          <p:cNvPr id="2051" name="Google Shape;135;p13"/>
          <p:cNvSpPr txBox="1">
            <a:spLocks noChangeArrowheads="1" noGrp="1"/>
          </p:cNvSpPr>
          <p:nvPr/>
        </p:nvSpPr>
        <p:spPr bwMode="auto">
          <a:xfrm>
            <a:off x="8816975" y="4465638"/>
            <a:ext cx="2555875" cy="147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914400" indent="-2984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371600" indent="-2984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828800" indent="-2984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286000" indent="-2984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743200" indent="-2984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3200400" indent="-2984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657600" indent="-2984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4114800" indent="-2984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Lato"/>
              <a:buNone/>
              <a:defRPr/>
            </a:pPr>
            <a:r>
              <a:rPr lang="en-GB" sz="2400" b="1">
                <a:latin typeface="Times New Roman"/>
                <a:cs typeface="Times New Roman"/>
              </a:rPr>
              <a:t>Presented By,</a:t>
            </a:r>
            <a:endParaRPr lang="en-US" sz="2400" b="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SzPts val="1300"/>
              <a:buFont typeface="Lato"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Emroze Islam 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Lato"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Roll: xxxxxxx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Lato"/>
              <a:buNone/>
              <a:defRPr/>
            </a:pPr>
            <a:r>
              <a:rPr lang="en-GB" sz="2400">
                <a:latin typeface="Times New Roman"/>
                <a:cs typeface="Times New Roman"/>
              </a:rPr>
              <a:t>Dept. of IEM</a:t>
            </a:r>
            <a:endParaRPr lang="en-US"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300"/>
              <a:buFont typeface="Lato"/>
              <a:buNone/>
              <a:defRPr/>
            </a:pPr>
            <a:endParaRPr lang="en-US" sz="2400">
              <a:latin typeface="Lato"/>
              <a:ea typeface="Lato"/>
              <a:cs typeface="Lato"/>
            </a:endParaRPr>
          </a:p>
        </p:txBody>
      </p:sp>
      <p:sp>
        <p:nvSpPr>
          <p:cNvPr id="2052" name="TextBox 8"/>
          <p:cNvSpPr txBox="1">
            <a:spLocks noChangeArrowheads="1"/>
          </p:cNvSpPr>
          <p:nvPr/>
        </p:nvSpPr>
        <p:spPr bwMode="auto">
          <a:xfrm>
            <a:off x="758825" y="279400"/>
            <a:ext cx="10685463" cy="3786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6000" b="1">
                <a:latin typeface="Times New Roman"/>
                <a:cs typeface="Times New Roman"/>
              </a:rPr>
              <a:t>Diagnosis of Breast Cancer from Histopathological Image: ​</a:t>
            </a:r>
            <a:endParaRPr/>
          </a:p>
          <a:p>
            <a:pPr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6000" b="1">
                <a:latin typeface="Times New Roman"/>
                <a:cs typeface="Times New Roman"/>
              </a:rPr>
              <a:t>An Image Segmentation Approach using Deep Learning​</a:t>
            </a:r>
            <a:endParaRPr lang="en-US" sz="6000" b="1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b="1">
                <a:latin typeface="Times New Roman"/>
                <a:cs typeface="Times New Roman"/>
              </a:rPr>
              <a:t>5 Analysis (Cont.)</a:t>
            </a:r>
            <a:br>
              <a:rPr lang="en-GB" b="1">
                <a:latin typeface="Times New Roman"/>
                <a:cs typeface="Times New Roman"/>
              </a:rPr>
            </a:br>
            <a:br>
              <a:rPr lang="en-GB" b="1">
                <a:latin typeface="Times New Roman"/>
                <a:cs typeface="Times New Roman"/>
              </a:rPr>
            </a:br>
            <a:r>
              <a:rPr lang="en-GB" b="1">
                <a:latin typeface="Times New Roman"/>
                <a:cs typeface="Times New Roman"/>
              </a:rPr>
              <a:t>P</a:t>
            </a:r>
            <a:r>
              <a:rPr lang="en-GB" sz="3600" b="1">
                <a:latin typeface="Times New Roman"/>
                <a:cs typeface="Times New Roman"/>
              </a:rPr>
              <a:t>erformance of models</a:t>
            </a:r>
            <a:endParaRPr lang="en-GB" sz="3600"/>
          </a:p>
        </p:txBody>
      </p:sp>
      <p:graphicFrame>
        <p:nvGraphicFramePr>
          <p:cNvPr id="4" name="Content Placeholder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983226" y="2068513"/>
          <a:ext cx="10274708" cy="4568263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954668"/>
                <a:gridCol w="1954668"/>
                <a:gridCol w="2453779"/>
                <a:gridCol w="2453779"/>
                <a:gridCol w="1457814"/>
              </a:tblGrid>
              <a:tr h="115784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UNet</a:t>
                      </a:r>
                      <a:r>
                        <a:rPr lang="en-US" sz="2400"/>
                        <a:t> Backbone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 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IOU Score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Focal Jaccard Loss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F-Score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7368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Inception V3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Training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0.8494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0.1743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0.9178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10475">
                <a:tc vMerge="1">
                  <a:txBody>
                    <a:bodyPr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Validation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0.7020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0.3767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0.8220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7368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EfficientNet B2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Training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0.8317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0.1950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0.9072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10475">
                <a:tc vMerge="1">
                  <a:txBody>
                    <a:bodyPr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Validation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0.7060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0.3684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0.8253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7368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ResNet-34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Training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0.8539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0.1694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0.9205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47368">
                <a:tc vMerge="1">
                  <a:txBody>
                    <a:bodyPr/>
                    <a:p>
                      <a:pPr>
                        <a:defRPr/>
                      </a:pPr>
                      <a:endParaRPr lang="en-GB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Validation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0.7019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0.3798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/>
                        <a:t>0.8223</a:t>
                      </a:r>
                      <a:endParaRPr lang="en-GB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18255"/>
            <a:ext cx="10515600" cy="955139"/>
          </a:xfrm>
        </p:spPr>
        <p:txBody>
          <a:bodyPr/>
          <a:lstStyle/>
          <a:p>
            <a:pPr>
              <a:defRPr/>
            </a:pPr>
            <a:r>
              <a:rPr lang="en-GB"/>
              <a:t>Analysis(Cont.) [Model Visualization]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973394"/>
            <a:ext cx="10515600" cy="661936"/>
          </a:xfrm>
        </p:spPr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 with Inception-V3 backbone visualization </a:t>
            </a:r>
            <a:endParaRPr/>
          </a:p>
        </p:txBody>
      </p:sp>
      <p:pic>
        <p:nvPicPr>
          <p:cNvPr id="4" name="Inception__V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>
            <a:off x="1634339" y="1635330"/>
            <a:ext cx="9013813" cy="507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57160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 (Inception-V3 Backbone)Summary</a:t>
            </a:r>
            <a:endParaRPr/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4521046" y="1897166"/>
          <a:ext cx="3149907" cy="4653834"/>
        </p:xfrm>
        <a:graphic>
          <a:graphicData uri="http://schemas.openxmlformats.org/presentationml/2006/ole">
            <p:oleObj name="oleObj" r:id="rId3" imgW="5271135" imgH="8745220" progId="Word.Document.12">
              <p:embed/>
              <p:pic>
                <p:nvPicPr>
                  <p:cNvPr id="5" name="Content Placeholder 4"/>
                  <p:cNvPicPr/>
                  <p:nvPr/>
                </p:nvPicPr>
                <p:blipFill>
                  <a:blip r:embed="rId2"/>
                  <a:stretch/>
                </p:blipFill>
                <p:spPr bwMode="auto">
                  <a:xfrm>
                    <a:off x="4521046" y="1897166"/>
                    <a:ext cx="3149907" cy="4653834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sp>
        <p:nvSpPr>
          <p:cNvPr id="6" name="Title 1"/>
          <p:cNvSpPr txBox="1"/>
          <p:nvPr/>
        </p:nvSpPr>
        <p:spPr bwMode="auto">
          <a:xfrm>
            <a:off x="838200" y="18255"/>
            <a:ext cx="10515600" cy="9551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2pPr>
            <a:lvl3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3pPr>
            <a:lvl4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4pPr>
            <a:lvl5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5pPr>
            <a:lvl6pPr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6pPr>
            <a:lvl7pPr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7pPr>
            <a:lvl8pPr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8pPr>
            <a:lvl9pPr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>
                <a:solidFill>
                  <a:schemeClr val="tx1"/>
                </a:solidFill>
                <a:latin typeface="Calibri Light"/>
              </a:defRPr>
            </a:lvl9pPr>
          </a:lstStyle>
          <a:p>
            <a:pPr>
              <a:defRPr/>
            </a:pPr>
            <a:r>
              <a:rPr lang="en-GB"/>
              <a:t>Analysis(Cont.) [Model Description]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23900" y="179388"/>
            <a:ext cx="10515600" cy="544512"/>
          </a:xfrm>
        </p:spPr>
        <p:txBody>
          <a:bodyPr rtlCol="0"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en-US" b="1">
                <a:latin typeface="Times New Roman"/>
                <a:ea typeface="+mj-lt"/>
                <a:cs typeface="+mj-lt"/>
              </a:rPr>
              <a:t>6 Outcomes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12291" name="TextBox 9"/>
          <p:cNvSpPr txBox="1">
            <a:spLocks noChangeArrowheads="1"/>
          </p:cNvSpPr>
          <p:nvPr/>
        </p:nvSpPr>
        <p:spPr bwMode="auto">
          <a:xfrm>
            <a:off x="723900" y="876299"/>
            <a:ext cx="11468100" cy="157003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>
                <a:latin typeface="Times New Roman"/>
                <a:cs typeface="Calibri"/>
              </a:rPr>
              <a:t>The final outcome is 3 trained Deep Neural Networks. When a histopathological image is given, each of them can predict the location of nuclei. </a:t>
            </a:r>
            <a:endParaRPr lang="en-US" sz="3200">
              <a:cs typeface="Calibri"/>
            </a:endParaRPr>
          </a:p>
        </p:txBody>
      </p:sp>
      <p:pic>
        <p:nvPicPr>
          <p:cNvPr id="12292" name="Picture 9" descr="A screenshot of a video game&#10;&#10;Description automatically generated with medium confidence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065338" y="2597149"/>
            <a:ext cx="8061325" cy="2751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93" name="TextBox 2"/>
          <p:cNvSpPr txBox="1">
            <a:spLocks noChangeArrowheads="1"/>
          </p:cNvSpPr>
          <p:nvPr/>
        </p:nvSpPr>
        <p:spPr bwMode="auto">
          <a:xfrm>
            <a:off x="1371600" y="5500688"/>
            <a:ext cx="9448799" cy="5857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defRPr/>
            </a:pPr>
            <a:r>
              <a:rPr lang="en-GB" sz="3200">
                <a:latin typeface="Times New Roman"/>
                <a:cs typeface="Times New Roman"/>
              </a:rPr>
              <a:t>Mask prediction when using Inception-V3 as backbone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Times New Roman"/>
                <a:ea typeface="Calibri Light"/>
                <a:cs typeface="Calibri Light"/>
              </a:rPr>
              <a:t>7 Novelty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Times New Roman"/>
                <a:cs typeface="Times New Roman"/>
              </a:rPr>
              <a:t>The dataset was published in 2021 and we have trained </a:t>
            </a:r>
            <a:r>
              <a:rPr lang="en-US">
                <a:latin typeface="Times New Roman"/>
                <a:cs typeface="Times New Roman"/>
              </a:rPr>
              <a:t>UNet</a:t>
            </a:r>
            <a:r>
              <a:rPr lang="en-US">
                <a:latin typeface="Times New Roman"/>
                <a:cs typeface="Times New Roman"/>
              </a:rPr>
              <a:t> based CNNs on this dataset. No work was found that have used </a:t>
            </a:r>
            <a:r>
              <a:rPr lang="en-US">
                <a:latin typeface="Times New Roman"/>
                <a:cs typeface="Times New Roman"/>
              </a:rPr>
              <a:t>UNet</a:t>
            </a:r>
            <a:r>
              <a:rPr lang="en-US">
                <a:latin typeface="Times New Roman"/>
                <a:cs typeface="Times New Roman"/>
              </a:rPr>
              <a:t> with this dataset for segmentation purpose.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0" y="0"/>
            <a:ext cx="12192000" cy="803275"/>
          </a:xfrm>
        </p:spPr>
        <p:txBody>
          <a:bodyPr/>
          <a:lstStyle/>
          <a:p>
            <a:pPr>
              <a:defRPr/>
            </a:pPr>
            <a:r>
              <a:rPr lang="en-US"/>
              <a:t>References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803275"/>
            <a:ext cx="11050588" cy="4843463"/>
          </a:xfrm>
        </p:spPr>
        <p:txBody>
          <a:bodyPr rtlCol="0">
            <a:normAutofit lnSpcReduction="10000"/>
          </a:bodyPr>
          <a:lstStyle/>
          <a:p>
            <a:pPr marL="0" indent="0">
              <a:spcAft>
                <a:spcPts val="0"/>
              </a:spcAft>
              <a:buFont typeface="Arial"/>
              <a:buNone/>
              <a:defRPr/>
            </a:pPr>
            <a:r>
              <a:rPr lang="en-US" sz="1800">
                <a:ea typeface="Times New Roman"/>
                <a:cs typeface="Arial"/>
              </a:rPr>
              <a:t>Begum, S.A., Mahmud, T., Rahman, T., </a:t>
            </a:r>
            <a:r>
              <a:rPr lang="en-US" sz="1800">
                <a:ea typeface="Times New Roman"/>
                <a:cs typeface="Arial"/>
              </a:rPr>
              <a:t>Zannat</a:t>
            </a:r>
            <a:r>
              <a:rPr lang="en-US" sz="1800">
                <a:ea typeface="Times New Roman"/>
                <a:cs typeface="Arial"/>
              </a:rPr>
              <a:t>, J., Khatun, F., Nahar, K., </a:t>
            </a:r>
            <a:r>
              <a:rPr lang="en-US" sz="1800">
                <a:ea typeface="Times New Roman"/>
                <a:cs typeface="Arial"/>
              </a:rPr>
              <a:t>Towhida</a:t>
            </a:r>
            <a:r>
              <a:rPr lang="en-US" sz="1800">
                <a:ea typeface="Times New Roman"/>
                <a:cs typeface="Arial"/>
              </a:rPr>
              <a:t>, M., </a:t>
            </a:r>
            <a:r>
              <a:rPr lang="en-US" sz="1800">
                <a:ea typeface="Times New Roman"/>
                <a:cs typeface="Arial"/>
              </a:rPr>
              <a:t>Joarder</a:t>
            </a:r>
            <a:r>
              <a:rPr lang="en-US" sz="1800">
                <a:ea typeface="Times New Roman"/>
                <a:cs typeface="Arial"/>
              </a:rPr>
              <a:t>, M., Harun, A., </a:t>
            </a:r>
            <a:r>
              <a:rPr lang="en-US" sz="1800">
                <a:ea typeface="Times New Roman"/>
                <a:cs typeface="Arial"/>
              </a:rPr>
              <a:t>Sharmin</a:t>
            </a:r>
            <a:r>
              <a:rPr lang="en-US" sz="1800">
                <a:ea typeface="Times New Roman"/>
                <a:cs typeface="Arial"/>
              </a:rPr>
              <a:t>, F., 2019. Knowledge, Attitude and Practice of Bangladeshi Women towards Breast Cancer: A Cross Sectional Study. Mymensingh Med J 28, 96–104.</a:t>
            </a:r>
            <a:endParaRPr/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US" sz="1800">
              <a:ea typeface="Times New Roman"/>
              <a:cs typeface="Arial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r>
              <a:rPr lang="en-US" sz="1800">
                <a:ea typeface="Times New Roman"/>
                <a:cs typeface="Arial"/>
              </a:rPr>
              <a:t>Sung, H., </a:t>
            </a:r>
            <a:r>
              <a:rPr lang="en-US" sz="1800">
                <a:ea typeface="Times New Roman"/>
                <a:cs typeface="Arial"/>
              </a:rPr>
              <a:t>Ferlay</a:t>
            </a:r>
            <a:r>
              <a:rPr lang="en-US" sz="1800">
                <a:ea typeface="Times New Roman"/>
                <a:cs typeface="Arial"/>
              </a:rPr>
              <a:t>, J., Siegel, R.L., </a:t>
            </a:r>
            <a:r>
              <a:rPr lang="en-US" sz="1800">
                <a:ea typeface="Times New Roman"/>
                <a:cs typeface="Arial"/>
              </a:rPr>
              <a:t>Laversanne</a:t>
            </a:r>
            <a:r>
              <a:rPr lang="en-US" sz="1800">
                <a:ea typeface="Times New Roman"/>
                <a:cs typeface="Arial"/>
              </a:rPr>
              <a:t>, M., </a:t>
            </a:r>
            <a:r>
              <a:rPr lang="en-US" sz="1800">
                <a:ea typeface="Times New Roman"/>
                <a:cs typeface="Arial"/>
              </a:rPr>
              <a:t>Soerjomataram</a:t>
            </a:r>
            <a:r>
              <a:rPr lang="en-US" sz="1800">
                <a:ea typeface="Times New Roman"/>
                <a:cs typeface="Arial"/>
              </a:rPr>
              <a:t>, I., Jemal, A., Bray, F., 2021. Global Cancer Statistics 2020: GLOBOCAN Estimates of Incidence and Mortality Worldwide for 36 Cancers in 185 Countries. CA: A Cancer Journal for Clinicians 71, 209–249.</a:t>
            </a:r>
            <a:endParaRPr/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US" sz="1800">
              <a:ea typeface="Times New Roman"/>
              <a:cs typeface="Arial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r>
              <a:rPr lang="en-US" sz="1800">
                <a:ea typeface="Times New Roman"/>
                <a:cs typeface="Times New Roman"/>
              </a:rPr>
              <a:t>Amgad</a:t>
            </a:r>
            <a:r>
              <a:rPr lang="en-US" sz="1800">
                <a:ea typeface="Times New Roman"/>
                <a:cs typeface="Times New Roman"/>
              </a:rPr>
              <a:t>, M., </a:t>
            </a:r>
            <a:r>
              <a:rPr lang="en-US" sz="1800">
                <a:ea typeface="Times New Roman"/>
                <a:cs typeface="Times New Roman"/>
              </a:rPr>
              <a:t>Atteya</a:t>
            </a:r>
            <a:r>
              <a:rPr lang="en-US" sz="1800">
                <a:ea typeface="Times New Roman"/>
                <a:cs typeface="Times New Roman"/>
              </a:rPr>
              <a:t>, L.A., Hussein, H., Mohammed, K.H., Hafiz, E., </a:t>
            </a:r>
            <a:r>
              <a:rPr lang="en-US" sz="1800">
                <a:ea typeface="Times New Roman"/>
                <a:cs typeface="Times New Roman"/>
              </a:rPr>
              <a:t>Elsebaie</a:t>
            </a:r>
            <a:r>
              <a:rPr lang="en-US" sz="1800">
                <a:ea typeface="Times New Roman"/>
                <a:cs typeface="Times New Roman"/>
              </a:rPr>
              <a:t>, </a:t>
            </a:r>
            <a:r>
              <a:rPr lang="en-US" sz="1800">
                <a:ea typeface="Times New Roman"/>
                <a:cs typeface="Times New Roman"/>
              </a:rPr>
              <a:t>Maha</a:t>
            </a:r>
            <a:r>
              <a:rPr lang="en-US" sz="1800">
                <a:ea typeface="Times New Roman"/>
                <a:cs typeface="Times New Roman"/>
              </a:rPr>
              <a:t> A T, </a:t>
            </a:r>
            <a:r>
              <a:rPr lang="en-US" sz="1800">
                <a:ea typeface="Times New Roman"/>
                <a:cs typeface="Times New Roman"/>
              </a:rPr>
              <a:t>Alhusseiny</a:t>
            </a:r>
            <a:r>
              <a:rPr lang="en-US" sz="1800">
                <a:ea typeface="Times New Roman"/>
                <a:cs typeface="Times New Roman"/>
              </a:rPr>
              <a:t>, A.M., </a:t>
            </a:r>
            <a:r>
              <a:rPr lang="en-US" sz="1800">
                <a:ea typeface="Times New Roman"/>
                <a:cs typeface="Times New Roman"/>
              </a:rPr>
              <a:t>AlMoslemany</a:t>
            </a:r>
            <a:r>
              <a:rPr lang="en-US" sz="1800">
                <a:ea typeface="Times New Roman"/>
                <a:cs typeface="Times New Roman"/>
              </a:rPr>
              <a:t>, M.A., </a:t>
            </a:r>
            <a:r>
              <a:rPr lang="en-US" sz="1800">
                <a:ea typeface="Times New Roman"/>
                <a:cs typeface="Times New Roman"/>
              </a:rPr>
              <a:t>Elmatboly</a:t>
            </a:r>
            <a:r>
              <a:rPr lang="en-US" sz="1800">
                <a:ea typeface="Times New Roman"/>
                <a:cs typeface="Times New Roman"/>
              </a:rPr>
              <a:t>, A.M., </a:t>
            </a:r>
            <a:r>
              <a:rPr lang="en-US" sz="1800">
                <a:ea typeface="Times New Roman"/>
                <a:cs typeface="Times New Roman"/>
              </a:rPr>
              <a:t>Pappalardo</a:t>
            </a:r>
            <a:r>
              <a:rPr lang="en-US" sz="1800">
                <a:ea typeface="Times New Roman"/>
                <a:cs typeface="Times New Roman"/>
              </a:rPr>
              <a:t>, P.A., </a:t>
            </a:r>
            <a:r>
              <a:rPr lang="en-US" sz="1800">
                <a:ea typeface="Times New Roman"/>
                <a:cs typeface="Times New Roman"/>
              </a:rPr>
              <a:t>Sakr</a:t>
            </a:r>
            <a:r>
              <a:rPr lang="en-US" sz="1800">
                <a:ea typeface="Times New Roman"/>
                <a:cs typeface="Times New Roman"/>
              </a:rPr>
              <a:t>, R.A., </a:t>
            </a:r>
            <a:r>
              <a:rPr lang="en-US" sz="1800">
                <a:ea typeface="Times New Roman"/>
                <a:cs typeface="Times New Roman"/>
              </a:rPr>
              <a:t>Mobadersany</a:t>
            </a:r>
            <a:r>
              <a:rPr lang="en-US" sz="1800">
                <a:ea typeface="Times New Roman"/>
                <a:cs typeface="Times New Roman"/>
              </a:rPr>
              <a:t>, P., Rachid, A., Saad, A.M., </a:t>
            </a:r>
            <a:r>
              <a:rPr lang="en-US" sz="1800">
                <a:ea typeface="Times New Roman"/>
                <a:cs typeface="Times New Roman"/>
              </a:rPr>
              <a:t>Alkashash</a:t>
            </a:r>
            <a:r>
              <a:rPr lang="en-US" sz="1800">
                <a:ea typeface="Times New Roman"/>
                <a:cs typeface="Times New Roman"/>
              </a:rPr>
              <a:t>, A.M., </a:t>
            </a:r>
            <a:r>
              <a:rPr lang="en-US" sz="1800">
                <a:ea typeface="Times New Roman"/>
                <a:cs typeface="Times New Roman"/>
              </a:rPr>
              <a:t>Ruhban</a:t>
            </a:r>
            <a:r>
              <a:rPr lang="en-US" sz="1800">
                <a:ea typeface="Times New Roman"/>
                <a:cs typeface="Times New Roman"/>
              </a:rPr>
              <a:t>, I.A., </a:t>
            </a:r>
            <a:r>
              <a:rPr lang="en-US" sz="1800">
                <a:ea typeface="Times New Roman"/>
                <a:cs typeface="Times New Roman"/>
              </a:rPr>
              <a:t>Alrefai</a:t>
            </a:r>
            <a:r>
              <a:rPr lang="en-US" sz="1800">
                <a:ea typeface="Times New Roman"/>
                <a:cs typeface="Times New Roman"/>
              </a:rPr>
              <a:t>, A., </a:t>
            </a:r>
            <a:r>
              <a:rPr lang="en-US" sz="1800">
                <a:ea typeface="Times New Roman"/>
                <a:cs typeface="Times New Roman"/>
              </a:rPr>
              <a:t>Elgazar</a:t>
            </a:r>
            <a:r>
              <a:rPr lang="en-US" sz="1800">
                <a:ea typeface="Times New Roman"/>
                <a:cs typeface="Times New Roman"/>
              </a:rPr>
              <a:t>, N.M., </a:t>
            </a:r>
            <a:r>
              <a:rPr lang="en-US" sz="1800">
                <a:ea typeface="Times New Roman"/>
                <a:cs typeface="Times New Roman"/>
              </a:rPr>
              <a:t>Abdulkarim</a:t>
            </a:r>
            <a:r>
              <a:rPr lang="en-US" sz="1800">
                <a:ea typeface="Times New Roman"/>
                <a:cs typeface="Times New Roman"/>
              </a:rPr>
              <a:t>, A., Farag, A.-A., </a:t>
            </a:r>
            <a:r>
              <a:rPr lang="en-US" sz="1800">
                <a:ea typeface="Times New Roman"/>
                <a:cs typeface="Times New Roman"/>
              </a:rPr>
              <a:t>Etman</a:t>
            </a:r>
            <a:r>
              <a:rPr lang="en-US" sz="1800">
                <a:ea typeface="Times New Roman"/>
                <a:cs typeface="Times New Roman"/>
              </a:rPr>
              <a:t>, A., </a:t>
            </a:r>
            <a:r>
              <a:rPr lang="en-US" sz="1800">
                <a:ea typeface="Times New Roman"/>
                <a:cs typeface="Times New Roman"/>
              </a:rPr>
              <a:t>Elsaeed</a:t>
            </a:r>
            <a:r>
              <a:rPr lang="en-US" sz="1800">
                <a:ea typeface="Times New Roman"/>
                <a:cs typeface="Times New Roman"/>
              </a:rPr>
              <a:t>, A.G., </a:t>
            </a:r>
            <a:r>
              <a:rPr lang="en-US" sz="1800">
                <a:ea typeface="Times New Roman"/>
                <a:cs typeface="Times New Roman"/>
              </a:rPr>
              <a:t>Alagha</a:t>
            </a:r>
            <a:r>
              <a:rPr lang="en-US" sz="1800">
                <a:ea typeface="Times New Roman"/>
                <a:cs typeface="Times New Roman"/>
              </a:rPr>
              <a:t>, Y., Amer, Y.A., </a:t>
            </a:r>
            <a:r>
              <a:rPr lang="en-US" sz="1800">
                <a:ea typeface="Times New Roman"/>
                <a:cs typeface="Times New Roman"/>
              </a:rPr>
              <a:t>Raslan</a:t>
            </a:r>
            <a:r>
              <a:rPr lang="en-US" sz="1800">
                <a:ea typeface="Times New Roman"/>
                <a:cs typeface="Times New Roman"/>
              </a:rPr>
              <a:t>, A.M., Nadim, M.K., </a:t>
            </a:r>
            <a:r>
              <a:rPr lang="en-US" sz="1800">
                <a:ea typeface="Times New Roman"/>
                <a:cs typeface="Times New Roman"/>
              </a:rPr>
              <a:t>Elsebaie</a:t>
            </a:r>
            <a:r>
              <a:rPr lang="en-US" sz="1800">
                <a:ea typeface="Times New Roman"/>
                <a:cs typeface="Times New Roman"/>
              </a:rPr>
              <a:t>, Mai A T, Ayad, A., Hanna, L.E., </a:t>
            </a:r>
            <a:r>
              <a:rPr lang="en-US" sz="1800">
                <a:ea typeface="Times New Roman"/>
                <a:cs typeface="Times New Roman"/>
              </a:rPr>
              <a:t>Gadallah</a:t>
            </a:r>
            <a:r>
              <a:rPr lang="en-US" sz="1800">
                <a:ea typeface="Times New Roman"/>
                <a:cs typeface="Times New Roman"/>
              </a:rPr>
              <a:t>, A.M., </a:t>
            </a:r>
            <a:r>
              <a:rPr lang="en-US" sz="1800">
                <a:ea typeface="Times New Roman"/>
                <a:cs typeface="Times New Roman"/>
              </a:rPr>
              <a:t>Elkady</a:t>
            </a:r>
            <a:r>
              <a:rPr lang="en-US" sz="1800">
                <a:ea typeface="Times New Roman"/>
                <a:cs typeface="Times New Roman"/>
              </a:rPr>
              <a:t>, M., Drumheller, B., Jaye, D., </a:t>
            </a:r>
            <a:r>
              <a:rPr lang="en-US" sz="1800">
                <a:ea typeface="Times New Roman"/>
                <a:cs typeface="Times New Roman"/>
              </a:rPr>
              <a:t>Manthey</a:t>
            </a:r>
            <a:r>
              <a:rPr lang="en-US" sz="1800">
                <a:ea typeface="Times New Roman"/>
                <a:cs typeface="Times New Roman"/>
              </a:rPr>
              <a:t>, D., Gutman, D.A., </a:t>
            </a:r>
            <a:r>
              <a:rPr lang="en-US" sz="1800">
                <a:ea typeface="Times New Roman"/>
                <a:cs typeface="Times New Roman"/>
              </a:rPr>
              <a:t>Elfandy</a:t>
            </a:r>
            <a:r>
              <a:rPr lang="en-US" sz="1800">
                <a:ea typeface="Times New Roman"/>
                <a:cs typeface="Times New Roman"/>
              </a:rPr>
              <a:t>, H., Cooper, L.A.D., 2021. </a:t>
            </a:r>
            <a:r>
              <a:rPr lang="en-US" sz="1800">
                <a:ea typeface="Times New Roman"/>
                <a:cs typeface="Times New Roman"/>
              </a:rPr>
              <a:t>NuCLS</a:t>
            </a:r>
            <a:r>
              <a:rPr lang="en-US" sz="1800">
                <a:ea typeface="Times New Roman"/>
                <a:cs typeface="Times New Roman"/>
              </a:rPr>
              <a:t>: A scalable crowdsourcing, deep learning approach and dataset for nucleus classification, localization and segmentation. </a:t>
            </a:r>
            <a:r>
              <a:rPr lang="en-US" sz="1800">
                <a:ea typeface="Times New Roman"/>
                <a:cs typeface="Times New Roman"/>
              </a:rPr>
              <a:t>CoRR</a:t>
            </a:r>
            <a:r>
              <a:rPr lang="en-US" sz="1800">
                <a:ea typeface="Times New Roman"/>
                <a:cs typeface="Times New Roman"/>
              </a:rPr>
              <a:t> abs/2102.09099.</a:t>
            </a:r>
            <a:endParaRPr lang="en-GB" sz="1800"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GB">
              <a:latin typeface="Times New Roman"/>
              <a:cs typeface="Times New Roman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r>
              <a:rPr lang="en-US" sz="1800">
                <a:ea typeface="Times New Roman"/>
                <a:cs typeface="Times New Roman"/>
              </a:rPr>
              <a:t>Ronneberger</a:t>
            </a:r>
            <a:r>
              <a:rPr lang="en-US" sz="1800">
                <a:ea typeface="Times New Roman"/>
                <a:cs typeface="Times New Roman"/>
              </a:rPr>
              <a:t>, O., Fischer, P., </a:t>
            </a:r>
            <a:r>
              <a:rPr lang="en-US" sz="1800">
                <a:ea typeface="Times New Roman"/>
                <a:cs typeface="Times New Roman"/>
              </a:rPr>
              <a:t>Brox</a:t>
            </a:r>
            <a:r>
              <a:rPr lang="en-US" sz="1800">
                <a:ea typeface="Times New Roman"/>
                <a:cs typeface="Times New Roman"/>
              </a:rPr>
              <a:t>, T., 2015. U-net: Convolutional networks for biomedical image segmentation, in: International Conference on Medical Image Computing and Computer-Assisted Intervention. pp. 234–241.</a:t>
            </a:r>
            <a:endParaRPr lang="en-GB" sz="1800"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GB">
              <a:latin typeface="Times New Roman"/>
              <a:cs typeface="Times New Roman"/>
            </a:endParaRPr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GB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2582709"/>
            <a:ext cx="10515600" cy="1035561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en-GB" sz="8000"/>
              <a:t>Thank You All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 with ResNet-34 Visualization</a:t>
            </a:r>
            <a:endParaRPr/>
          </a:p>
        </p:txBody>
      </p:sp>
      <p:pic>
        <p:nvPicPr>
          <p:cNvPr id="4" name="ResNet34">
            <a:hlinkClick r:id="" action="ppaction://media"/>
          </p:cNvPr>
          <p:cNvPicPr>
            <a:picLocks noChangeAspect="1" noGrp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>
            <a:off x="2227263" y="1825625"/>
            <a:ext cx="7735887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 with </a:t>
            </a:r>
            <a:r>
              <a:rPr lang="en-GB"/>
              <a:t>EfficientNet</a:t>
            </a:r>
            <a:r>
              <a:rPr lang="en-GB"/>
              <a:t> B2 Visualization</a:t>
            </a:r>
            <a:endParaRPr/>
          </a:p>
        </p:txBody>
      </p:sp>
      <p:pic>
        <p:nvPicPr>
          <p:cNvPr id="5" name="EfficientNetB2">
            <a:hlinkClick r:id="" action="ppaction://media"/>
          </p:cNvPr>
          <p:cNvPicPr>
            <a:picLocks noChangeAspect="1" noGrp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>
            <a:off x="2227263" y="1825625"/>
            <a:ext cx="7735887" cy="43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 (ResNet-34 Backbone) Summary</a:t>
            </a:r>
            <a:endParaRPr/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4580040" y="1550321"/>
          <a:ext cx="3031920" cy="5030565"/>
        </p:xfrm>
        <a:graphic>
          <a:graphicData uri="http://schemas.openxmlformats.org/presentationml/2006/ole">
            <p:oleObj name="oleObj" r:id="rId3" imgW="5271135" imgH="8745220" progId="Word.Document.12">
              <p:embed/>
              <p:pic>
                <p:nvPicPr>
                  <p:cNvPr id="4" name="Content Placeholder 3"/>
                  <p:cNvPicPr/>
                  <p:nvPr/>
                </p:nvPicPr>
                <p:blipFill>
                  <a:blip r:embed="rId2"/>
                  <a:stretch/>
                </p:blipFill>
                <p:spPr bwMode="auto">
                  <a:xfrm>
                    <a:off x="4580040" y="1550321"/>
                    <a:ext cx="3031920" cy="5030565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>
                <a:latin typeface="Times New Roman"/>
                <a:cs typeface="Times New Roman"/>
              </a:rPr>
              <a:t>Contents</a:t>
            </a:r>
            <a:endParaRPr/>
          </a:p>
        </p:txBody>
      </p:sp>
      <p:sp>
        <p:nvSpPr>
          <p:cNvPr id="3075" name="Content Placeholder 2"/>
          <p:cNvSpPr>
            <a:spLocks noChangeArrowheads="1" noGrp="1"/>
          </p:cNvSpPr>
          <p:nvPr>
            <p:ph idx="1"/>
          </p:nvPr>
        </p:nvSpPr>
        <p:spPr bwMode="auto"/>
        <p:txBody>
          <a:bodyPr/>
          <a:lstStyle/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1. Motivation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2. Introduction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3. Objectives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4. Methodology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5. Analysis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6. Outcomes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7. Novelty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en-US">
                <a:latin typeface="Times New Roman"/>
                <a:cs typeface="Times New Roman"/>
              </a:rPr>
              <a:t>References</a:t>
            </a:r>
            <a:endParaRPr/>
          </a:p>
          <a:p>
            <a:pPr marL="0" indent="0"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UNet</a:t>
            </a:r>
            <a:r>
              <a:rPr lang="en-GB"/>
              <a:t>(</a:t>
            </a:r>
            <a:r>
              <a:rPr lang="en-GB"/>
              <a:t>EfficientNet</a:t>
            </a:r>
            <a:r>
              <a:rPr lang="en-GB"/>
              <a:t> B2) Summary </a:t>
            </a:r>
            <a:endParaRPr/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4625232" y="1641641"/>
          <a:ext cx="2941536" cy="4851234"/>
        </p:xfrm>
        <a:graphic>
          <a:graphicData uri="http://schemas.openxmlformats.org/presentationml/2006/ole">
            <p:oleObj name="oleObj" r:id="rId3" imgW="5271135" imgH="8696325" progId="Word.Document.12">
              <p:embed/>
              <p:pic>
                <p:nvPicPr>
                  <p:cNvPr id="4" name="Content Placeholder 3"/>
                  <p:cNvPicPr/>
                  <p:nvPr/>
                </p:nvPicPr>
                <p:blipFill>
                  <a:blip r:embed="rId2"/>
                  <a:stretch/>
                </p:blipFill>
                <p:spPr bwMode="auto">
                  <a:xfrm>
                    <a:off x="4625232" y="1641641"/>
                    <a:ext cx="2941536" cy="4851234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>
                <a:latin typeface="Times New Roman"/>
                <a:cs typeface="Times New Roman"/>
              </a:rPr>
              <a:t>1 Motivation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rtlCol="0">
            <a:normAutofit/>
          </a:bodyPr>
          <a:lstStyle/>
          <a:p>
            <a:pPr marL="0" indent="0" algn="just">
              <a:spcAft>
                <a:spcPts val="0"/>
              </a:spcAft>
              <a:buFont typeface="Arial"/>
              <a:buNone/>
              <a:defRPr/>
            </a:pPr>
            <a:r>
              <a:rPr lang="en-US" sz="3600">
                <a:latin typeface="Times New Roman"/>
                <a:cs typeface="Times New Roman"/>
              </a:rPr>
              <a:t>In Bangladesh,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Ø"/>
              <a:defRPr/>
            </a:pPr>
            <a:r>
              <a:rPr lang="en-US" sz="3600">
                <a:latin typeface="Times New Roman"/>
                <a:ea typeface="+mn-lt"/>
                <a:cs typeface="Times New Roman"/>
              </a:rPr>
              <a:t>The breast cancer rate is about 22.5 per 100000 females. </a:t>
            </a:r>
            <a:r>
              <a:rPr lang="en-US" sz="3600">
                <a:latin typeface="Times New Roman"/>
                <a:cs typeface="Times New Roman"/>
              </a:rPr>
              <a:t>The rate is 19.3 per 100000 females aged between 15 to 44 years old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(Begum et al., 2019)</a:t>
            </a:r>
            <a:r>
              <a:rPr lang="en-US" sz="3600">
                <a:latin typeface="Times New Roman"/>
                <a:cs typeface="Times New Roman"/>
              </a:rPr>
              <a:t>.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Ø"/>
              <a:defRPr/>
            </a:pPr>
            <a:r>
              <a:rPr lang="en-GB" sz="3600">
                <a:latin typeface="Times New Roman"/>
                <a:cs typeface="Times New Roman"/>
              </a:rPr>
              <a:t>6783 patients out of 13028 didn't survive in 2020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(Sung et al., 2021)</a:t>
            </a:r>
            <a:r>
              <a:rPr lang="en-GB" sz="3600">
                <a:latin typeface="Times New Roman"/>
                <a:cs typeface="Times New Roman"/>
              </a:rPr>
              <a:t>.</a:t>
            </a:r>
            <a:endParaRPr/>
          </a:p>
          <a:p>
            <a:pPr marL="0" indent="0">
              <a:spcAft>
                <a:spcPts val="0"/>
              </a:spcAft>
              <a:buFont typeface="Arial"/>
              <a:buNone/>
              <a:defRPr/>
            </a:pPr>
            <a:endParaRPr lang="en-US">
              <a:latin typeface="Times New Roman"/>
              <a:ea typeface="Calibri"/>
              <a:cs typeface="Times New Roman"/>
            </a:endParaRPr>
          </a:p>
          <a:p>
            <a:pPr>
              <a:spcAft>
                <a:spcPts val="0"/>
              </a:spcAft>
              <a:buFont typeface="Wingdings"/>
              <a:buChar char="Ø"/>
              <a:defRPr/>
            </a:pPr>
            <a:endParaRPr lang="en-US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763588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b="1">
                <a:latin typeface="Times New Roman"/>
                <a:cs typeface="Times New Roman"/>
              </a:rPr>
              <a:t>2 Introduction</a:t>
            </a:r>
            <a:endParaRPr/>
          </a:p>
        </p:txBody>
      </p:sp>
      <p:sp>
        <p:nvSpPr>
          <p:cNvPr id="5123" name="TextBox 6"/>
          <p:cNvSpPr txBox="1">
            <a:spLocks noChangeArrowheads="1"/>
          </p:cNvSpPr>
          <p:nvPr/>
        </p:nvSpPr>
        <p:spPr bwMode="auto">
          <a:xfrm>
            <a:off x="763588" y="1011238"/>
            <a:ext cx="10750550" cy="55705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>
                <a:latin typeface="Times New Roman"/>
                <a:cs typeface="Times New Roman"/>
              </a:rPr>
              <a:t>Early diagnosis and treatment is crucial for the survival of patients</a:t>
            </a:r>
            <a:endParaRPr/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>
                <a:latin typeface="Times New Roman"/>
                <a:cs typeface="Times New Roman"/>
              </a:rPr>
              <a:t>Manually analyzing breast cancer H&amp;E images taken by a microscope is a tiresome job and prone to human error.</a:t>
            </a:r>
            <a:endParaRPr/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600">
                <a:latin typeface="Times New Roman"/>
                <a:cs typeface="Times New Roman"/>
              </a:rPr>
              <a:t>Deep learning based segmentation method can be used to make this process simpler and accurate</a:t>
            </a:r>
            <a:endParaRPr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ChangeArrowheads="1"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>
                <a:latin typeface="Times New Roman"/>
                <a:cs typeface="Times New Roman"/>
              </a:rPr>
              <a:t>3 Objectives</a:t>
            </a:r>
            <a:endParaRPr/>
          </a:p>
        </p:txBody>
      </p:sp>
      <p:sp>
        <p:nvSpPr>
          <p:cNvPr id="6147" name="Content Placeholder 2"/>
          <p:cNvSpPr>
            <a:spLocks noChangeArrowheads="1" noGrp="1"/>
          </p:cNvSpPr>
          <p:nvPr>
            <p:ph idx="1"/>
          </p:nvPr>
        </p:nvSpPr>
        <p:spPr bwMode="auto">
          <a:xfrm>
            <a:off x="838200" y="1868488"/>
            <a:ext cx="10704871" cy="4351337"/>
          </a:xfrm>
        </p:spPr>
        <p:txBody>
          <a:bodyPr/>
          <a:lstStyle/>
          <a:p>
            <a:pPr marL="342900" indent="-342900" algn="just">
              <a:lnSpc>
                <a:spcPct val="150000"/>
              </a:lnSpc>
              <a:buFont typeface="Calibri Light"/>
              <a:buAutoNum type="arabicPeriod"/>
              <a:defRPr/>
            </a:pPr>
            <a:r>
              <a:rPr lang="en-US" sz="3200">
                <a:latin typeface="Times New Roman"/>
                <a:cs typeface="Times New Roman"/>
              </a:rPr>
              <a:t>To collect, analyze and preprocess histopathological data(Image).</a:t>
            </a:r>
            <a:endParaRPr lang="en-GB" sz="3200">
              <a:ea typeface="Calibri"/>
              <a:cs typeface="Times New Roman"/>
            </a:endParaRPr>
          </a:p>
          <a:p>
            <a:pPr marL="342900" indent="-342900" algn="just">
              <a:lnSpc>
                <a:spcPct val="150000"/>
              </a:lnSpc>
              <a:buFont typeface="Calibri Light"/>
              <a:buAutoNum type="arabicPeriod"/>
              <a:defRPr/>
            </a:pPr>
            <a:r>
              <a:rPr lang="en-US" sz="3200">
                <a:latin typeface="Times New Roman"/>
                <a:cs typeface="Times New Roman"/>
              </a:rPr>
              <a:t>To develop multiple segmentation models using deep learning for localizing nuclei in given breast histopathological images.</a:t>
            </a:r>
            <a:endParaRPr lang="en-GB" sz="3200"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Calibri Light"/>
              <a:buAutoNum type="arabicPeriod"/>
              <a:defRPr/>
            </a:pPr>
            <a:r>
              <a:rPr lang="en-US" sz="3200">
                <a:latin typeface="Times New Roman"/>
                <a:cs typeface="Times New Roman"/>
              </a:rPr>
              <a:t>To evaluate the performance of each model.</a:t>
            </a:r>
            <a:endParaRPr lang="en-GB" sz="3200">
              <a:cs typeface="Calibri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Calibri Light"/>
              <a:buAutoNum type="arabicPeriod"/>
              <a:defRPr/>
            </a:pPr>
            <a:r>
              <a:rPr lang="en-US" sz="3200">
                <a:latin typeface="Times New Roman"/>
                <a:cs typeface="Times New Roman"/>
              </a:rPr>
              <a:t>To compare all these models with each other.</a:t>
            </a:r>
            <a:endParaRPr lang="en-GB" sz="3200"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170" name="Google Shape;172;p19"/>
          <p:cNvGrpSpPr/>
          <p:nvPr/>
        </p:nvGrpSpPr>
        <p:grpSpPr bwMode="auto">
          <a:xfrm>
            <a:off x="738188" y="1654175"/>
            <a:ext cx="2176462" cy="4403725"/>
            <a:chOff x="-34175" y="1494801"/>
            <a:chExt cx="2258308" cy="3217650"/>
          </a:xfrm>
        </p:grpSpPr>
        <p:sp>
          <p:nvSpPr>
            <p:cNvPr id="7187" name="Google Shape;173;p19"/>
            <p:cNvSpPr>
              <a:spLocks noChangeArrowheads="1"/>
            </p:cNvSpPr>
            <p:nvPr/>
          </p:nvSpPr>
          <p:spPr bwMode="auto">
            <a:xfrm>
              <a:off x="9533" y="1494801"/>
              <a:ext cx="2214600" cy="669000"/>
            </a:xfrm>
            <a:prstGeom prst="homePlate">
              <a:avLst>
                <a:gd name="adj" fmla="val 50007"/>
              </a:avLst>
            </a:prstGeom>
            <a:solidFill>
              <a:srgbClr val="551561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1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88" name="Google Shape;174;p19"/>
            <p:cNvSpPr txBox="1">
              <a:spLocks noChangeArrowheads="1"/>
            </p:cNvSpPr>
            <p:nvPr/>
          </p:nvSpPr>
          <p:spPr bwMode="auto">
            <a:xfrm>
              <a:off x="-34175" y="2361951"/>
              <a:ext cx="21396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Data </a:t>
              </a:r>
              <a:endParaRPr/>
            </a:p>
            <a:p>
              <a:pPr>
                <a:lnSpc>
                  <a:spcPct val="15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Collection </a:t>
              </a:r>
              <a:endParaRPr/>
            </a:p>
            <a:p>
              <a:pPr>
                <a:lnSpc>
                  <a:spcPct val="15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endParaRPr lang="en-US" sz="2400" b="1">
                <a:latin typeface="Times New Roman"/>
                <a:cs typeface="Times New Roman"/>
              </a:endParaRPr>
            </a:p>
          </p:txBody>
        </p:sp>
      </p:grpSp>
      <p:grpSp>
        <p:nvGrpSpPr>
          <p:cNvPr id="7171" name="Google Shape;175;p19"/>
          <p:cNvGrpSpPr/>
          <p:nvPr/>
        </p:nvGrpSpPr>
        <p:grpSpPr bwMode="auto">
          <a:xfrm>
            <a:off x="2389188" y="1654175"/>
            <a:ext cx="2051050" cy="4403725"/>
            <a:chOff x="1553036" y="1494700"/>
            <a:chExt cx="2064000" cy="3217850"/>
          </a:xfrm>
        </p:grpSpPr>
        <p:sp>
          <p:nvSpPr>
            <p:cNvPr id="7185" name="Google Shape;176;p19"/>
            <p:cNvSpPr>
              <a:spLocks noChangeArrowheads="1"/>
            </p:cNvSpPr>
            <p:nvPr/>
          </p:nvSpPr>
          <p:spPr bwMode="auto">
            <a:xfrm>
              <a:off x="1553036" y="1494700"/>
              <a:ext cx="2064000" cy="669000"/>
            </a:xfrm>
            <a:prstGeom prst="chevron">
              <a:avLst>
                <a:gd name="adj" fmla="val 50006"/>
              </a:avLst>
            </a:prstGeom>
            <a:solidFill>
              <a:srgbClr val="701C7F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2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86" name="Google Shape;177;p19"/>
            <p:cNvSpPr txBox="1">
              <a:spLocks noChangeArrowheads="1"/>
            </p:cNvSpPr>
            <p:nvPr/>
          </p:nvSpPr>
          <p:spPr bwMode="auto">
            <a:xfrm>
              <a:off x="1634073" y="2362050"/>
              <a:ext cx="15600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14999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Data Preproces-sing</a:t>
              </a:r>
              <a:endParaRPr lang="en-US" sz="2400" b="1">
                <a:latin typeface="Times New Roman"/>
                <a:cs typeface="Times New Roman"/>
              </a:endParaRPr>
            </a:p>
          </p:txBody>
        </p:sp>
      </p:grpSp>
      <p:grpSp>
        <p:nvGrpSpPr>
          <p:cNvPr id="7172" name="Google Shape;181;p19"/>
          <p:cNvGrpSpPr/>
          <p:nvPr/>
        </p:nvGrpSpPr>
        <p:grpSpPr bwMode="auto">
          <a:xfrm>
            <a:off x="5353050" y="1654175"/>
            <a:ext cx="1917700" cy="4438650"/>
            <a:chOff x="5041477" y="1494575"/>
            <a:chExt cx="2064000" cy="3243375"/>
          </a:xfrm>
        </p:grpSpPr>
        <p:sp>
          <p:nvSpPr>
            <p:cNvPr id="7183" name="Google Shape;182;p19"/>
            <p:cNvSpPr>
              <a:spLocks noChangeArrowheads="1"/>
            </p:cNvSpPr>
            <p:nvPr/>
          </p:nvSpPr>
          <p:spPr bwMode="auto">
            <a:xfrm>
              <a:off x="5041477" y="1494575"/>
              <a:ext cx="2064000" cy="669000"/>
            </a:xfrm>
            <a:prstGeom prst="chevron">
              <a:avLst>
                <a:gd name="adj" fmla="val 50006"/>
              </a:avLst>
            </a:prstGeom>
            <a:solidFill>
              <a:srgbClr val="9225A5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4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84" name="Google Shape;183;p19"/>
            <p:cNvSpPr txBox="1">
              <a:spLocks noChangeArrowheads="1"/>
            </p:cNvSpPr>
            <p:nvPr/>
          </p:nvSpPr>
          <p:spPr bwMode="auto">
            <a:xfrm>
              <a:off x="5351302" y="2387450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14999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Model Training</a:t>
              </a:r>
              <a:endParaRPr lang="en-US" sz="2400" b="1">
                <a:latin typeface="Times New Roman"/>
                <a:cs typeface="Times New Roman"/>
              </a:endParaRPr>
            </a:p>
          </p:txBody>
        </p:sp>
      </p:grpSp>
      <p:grpSp>
        <p:nvGrpSpPr>
          <p:cNvPr id="7173" name="Google Shape;184;p19"/>
          <p:cNvGrpSpPr/>
          <p:nvPr/>
        </p:nvGrpSpPr>
        <p:grpSpPr bwMode="auto">
          <a:xfrm>
            <a:off x="3930650" y="1654175"/>
            <a:ext cx="1917700" cy="4402138"/>
            <a:chOff x="3877121" y="1494575"/>
            <a:chExt cx="2064000" cy="3217850"/>
          </a:xfrm>
        </p:grpSpPr>
        <p:sp>
          <p:nvSpPr>
            <p:cNvPr id="7181" name="Google Shape;185;p19"/>
            <p:cNvSpPr>
              <a:spLocks noChangeArrowheads="1"/>
            </p:cNvSpPr>
            <p:nvPr/>
          </p:nvSpPr>
          <p:spPr bwMode="auto">
            <a:xfrm>
              <a:off x="3877121" y="1494575"/>
              <a:ext cx="2064000" cy="669000"/>
            </a:xfrm>
            <a:prstGeom prst="chevron">
              <a:avLst>
                <a:gd name="adj" fmla="val 50006"/>
              </a:avLst>
            </a:prstGeom>
            <a:solidFill>
              <a:srgbClr val="7F2090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3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82" name="Google Shape;186;p19"/>
            <p:cNvSpPr txBox="1">
              <a:spLocks noChangeArrowheads="1"/>
            </p:cNvSpPr>
            <p:nvPr/>
          </p:nvSpPr>
          <p:spPr bwMode="auto">
            <a:xfrm>
              <a:off x="4040527" y="2361925"/>
              <a:ext cx="1820394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14999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Defining multiple </a:t>
              </a:r>
              <a:endParaRPr lang="en-US" sz="2400" b="1">
                <a:latin typeface="Times New Roman"/>
                <a:cs typeface="Times New Roman"/>
              </a:endParaRPr>
            </a:p>
            <a:p>
              <a:pPr>
                <a:lnSpc>
                  <a:spcPct val="114999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deep </a:t>
              </a:r>
              <a:endParaRPr lang="en-US" sz="2400" b="1">
                <a:latin typeface="Times New Roman"/>
                <a:cs typeface="Times New Roman"/>
              </a:endParaRPr>
            </a:p>
            <a:p>
              <a:pPr>
                <a:lnSpc>
                  <a:spcPct val="114999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400" b="1">
                  <a:latin typeface="Times New Roman"/>
                  <a:cs typeface="Times New Roman"/>
                </a:rPr>
                <a:t>learning models for segmentation.</a:t>
              </a:r>
              <a:endParaRPr lang="en-US" sz="2400" b="1">
                <a:latin typeface="Times New Roman"/>
                <a:cs typeface="Times New Roman"/>
              </a:endParaRPr>
            </a:p>
          </p:txBody>
        </p:sp>
      </p:grpSp>
      <p:grpSp>
        <p:nvGrpSpPr>
          <p:cNvPr id="7174" name="Google Shape;187;p19"/>
          <p:cNvGrpSpPr/>
          <p:nvPr/>
        </p:nvGrpSpPr>
        <p:grpSpPr bwMode="auto">
          <a:xfrm>
            <a:off x="6723062" y="1655763"/>
            <a:ext cx="2062162" cy="4395787"/>
            <a:chOff x="6218398" y="1494576"/>
            <a:chExt cx="2064000" cy="3188574"/>
          </a:xfrm>
        </p:grpSpPr>
        <p:sp>
          <p:nvSpPr>
            <p:cNvPr id="7179" name="Google Shape;188;p19"/>
            <p:cNvSpPr>
              <a:spLocks noChangeArrowheads="1"/>
            </p:cNvSpPr>
            <p:nvPr/>
          </p:nvSpPr>
          <p:spPr bwMode="auto">
            <a:xfrm>
              <a:off x="6218398" y="1494576"/>
              <a:ext cx="2064000" cy="659927"/>
            </a:xfrm>
            <a:prstGeom prst="chevron">
              <a:avLst>
                <a:gd name="adj" fmla="val 49998"/>
              </a:avLst>
            </a:prstGeom>
            <a:solidFill>
              <a:srgbClr val="AC3DBF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5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80" name="Google Shape;189;p19"/>
            <p:cNvSpPr txBox="1">
              <a:spLocks noChangeArrowheads="1"/>
            </p:cNvSpPr>
            <p:nvPr/>
          </p:nvSpPr>
          <p:spPr bwMode="auto">
            <a:xfrm>
              <a:off x="6465840" y="2332650"/>
              <a:ext cx="16776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14999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US" sz="2400" b="1">
                  <a:latin typeface="Times New Roman"/>
                  <a:cs typeface="Times New Roman"/>
                </a:rPr>
                <a:t>Evaluation and Retraining</a:t>
              </a:r>
              <a:endParaRPr lang="en-US" sz="2400" b="1">
                <a:latin typeface="Times New Roman"/>
                <a:cs typeface="Times New Roman"/>
              </a:endParaRPr>
            </a:p>
          </p:txBody>
        </p:sp>
      </p:grpSp>
      <p:grpSp>
        <p:nvGrpSpPr>
          <p:cNvPr id="7175" name="Google Shape;190;p19"/>
          <p:cNvGrpSpPr/>
          <p:nvPr/>
        </p:nvGrpSpPr>
        <p:grpSpPr bwMode="auto">
          <a:xfrm>
            <a:off x="8305800" y="1654175"/>
            <a:ext cx="2332038" cy="4402138"/>
            <a:chOff x="7555124" y="1494575"/>
            <a:chExt cx="2459360" cy="3217850"/>
          </a:xfrm>
        </p:grpSpPr>
        <p:sp>
          <p:nvSpPr>
            <p:cNvPr id="7177" name="Google Shape;191;p19"/>
            <p:cNvSpPr>
              <a:spLocks noChangeArrowheads="1"/>
            </p:cNvSpPr>
            <p:nvPr/>
          </p:nvSpPr>
          <p:spPr bwMode="auto">
            <a:xfrm>
              <a:off x="7555124" y="1494575"/>
              <a:ext cx="2064000" cy="669000"/>
            </a:xfrm>
            <a:prstGeom prst="chevron">
              <a:avLst>
                <a:gd name="adj" fmla="val 50006"/>
              </a:avLst>
            </a:prstGeom>
            <a:solidFill>
              <a:srgbClr val="CA52DF"/>
            </a:solidFill>
            <a:ln>
              <a:noFill/>
            </a:ln>
          </p:spPr>
          <p:txBody>
            <a:bodyPr lIns="91425" tIns="91425" rIns="91425" bIns="91425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  <a:defRPr/>
              </a:pPr>
              <a:r>
                <a:rPr lang="en-GB" sz="2000">
                  <a:solidFill>
                    <a:srgbClr val="FFFFFF"/>
                  </a:solidFill>
                  <a:latin typeface="Times New Roman"/>
                  <a:ea typeface="Roboto"/>
                  <a:cs typeface="Times New Roman"/>
                </a:rPr>
                <a:t>Step 6</a:t>
              </a:r>
              <a:endParaRPr lang="en-US" sz="2000">
                <a:solidFill>
                  <a:srgbClr val="FFFFFF"/>
                </a:solidFill>
                <a:latin typeface="Times New Roman"/>
                <a:ea typeface="Roboto"/>
                <a:cs typeface="Times New Roman"/>
              </a:endParaRPr>
            </a:p>
          </p:txBody>
        </p:sp>
        <p:sp>
          <p:nvSpPr>
            <p:cNvPr id="7178" name="Google Shape;192;p19"/>
            <p:cNvSpPr txBox="1">
              <a:spLocks noChangeArrowheads="1"/>
            </p:cNvSpPr>
            <p:nvPr/>
          </p:nvSpPr>
          <p:spPr bwMode="auto">
            <a:xfrm>
              <a:off x="7950484" y="2361925"/>
              <a:ext cx="20640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>
                  <a:solidFill>
                    <a:schemeClr val="tx1"/>
                  </a:solidFill>
                  <a:latin typeface="Calibri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Calibri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>
                  <a:solidFill>
                    <a:schemeClr val="tx1"/>
                  </a:solidFill>
                  <a:latin typeface="Calibri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Font typeface="Arial"/>
                <a:buChar char="•"/>
                <a:defRPr>
                  <a:solidFill>
                    <a:schemeClr val="tx1"/>
                  </a:solidFill>
                  <a:latin typeface="Calibri"/>
                </a:defRPr>
              </a:lvl9pPr>
            </a:lstStyle>
            <a:p>
              <a:pPr>
                <a:lnSpc>
                  <a:spcPct val="114999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sz="2400" b="1">
                  <a:latin typeface="Times New Roman"/>
                  <a:cs typeface="Times New Roman"/>
                </a:rPr>
                <a:t>Performance Comparison and Prediction</a:t>
              </a:r>
              <a:endParaRPr lang="en-US" sz="2400" b="1">
                <a:latin typeface="Times New Roman"/>
                <a:cs typeface="Times New Roman"/>
              </a:endParaRPr>
            </a:p>
          </p:txBody>
        </p:sp>
      </p:grpSp>
      <p:sp>
        <p:nvSpPr>
          <p:cNvPr id="25" name="Title 1"/>
          <p:cNvSpPr>
            <a:spLocks noGrp="1"/>
          </p:cNvSpPr>
          <p:nvPr/>
        </p:nvSpPr>
        <p:spPr bwMode="auto">
          <a:xfrm>
            <a:off x="838200" y="365125"/>
            <a:ext cx="10515600" cy="8048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defRPr/>
            </a:pPr>
            <a:r>
              <a:rPr lang="en-US" b="1">
                <a:latin typeface="Times New Roman"/>
                <a:ea typeface="+mj-lt"/>
                <a:cs typeface="Times New Roman"/>
              </a:rPr>
              <a:t>4 Methodology</a:t>
            </a:r>
            <a:endParaRPr lang="en-US" b="1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8200" y="3175"/>
            <a:ext cx="10515600" cy="681037"/>
          </a:xfrm>
        </p:spPr>
        <p:txBody>
          <a:bodyPr rtlCol="0"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en-US" b="1">
                <a:latin typeface="Times New Roman"/>
                <a:ea typeface="+mj-lt"/>
                <a:cs typeface="Times New Roman"/>
              </a:rPr>
              <a:t>5 Analysis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684213"/>
            <a:ext cx="11353800" cy="3008312"/>
          </a:xfrm>
        </p:spPr>
        <p:txBody>
          <a:bodyPr rtlCol="0">
            <a:normAutofit fontScale="92500"/>
          </a:bodyPr>
          <a:lstStyle/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r>
              <a:rPr lang="en-US" sz="3600">
                <a:latin typeface="Times New Roman"/>
                <a:cs typeface="Times New Roman"/>
              </a:rPr>
              <a:t>The </a:t>
            </a:r>
            <a:r>
              <a:rPr lang="en-US" sz="3600">
                <a:latin typeface="Times New Roman"/>
                <a:cs typeface="Times New Roman"/>
              </a:rPr>
              <a:t>NuCLS</a:t>
            </a:r>
            <a:r>
              <a:rPr lang="en-US" sz="3600">
                <a:latin typeface="Times New Roman"/>
                <a:cs typeface="Times New Roman"/>
              </a:rPr>
              <a:t> dataset has 1744 images in .</a:t>
            </a:r>
            <a:r>
              <a:rPr lang="en-US" sz="3600">
                <a:latin typeface="Times New Roman"/>
                <a:cs typeface="Times New Roman"/>
              </a:rPr>
              <a:t>png</a:t>
            </a:r>
            <a:r>
              <a:rPr lang="en-US" sz="3600">
                <a:latin typeface="Times New Roman"/>
                <a:cs typeface="Times New Roman"/>
              </a:rPr>
              <a:t> format (</a:t>
            </a:r>
            <a:r>
              <a:rPr lang="en-US" sz="3600">
                <a:latin typeface="Times New Roman"/>
                <a:cs typeface="Times New Roman"/>
              </a:rPr>
              <a:t>Amgad</a:t>
            </a:r>
            <a:r>
              <a:rPr lang="en-US" sz="3600">
                <a:latin typeface="Times New Roman"/>
                <a:cs typeface="Times New Roman"/>
              </a:rPr>
              <a:t> et al., 2021).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r>
              <a:rPr lang="en-US" sz="3600">
                <a:latin typeface="Times New Roman"/>
                <a:cs typeface="Times New Roman"/>
              </a:rPr>
              <a:t>There are 59,485 nuclei and each pixel represents 0.2 micron.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r>
              <a:rPr lang="en-US" sz="3600">
                <a:latin typeface="Times New Roman"/>
                <a:cs typeface="Times New Roman"/>
              </a:rPr>
              <a:t>Each pixel represents 0.2 micron.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r>
              <a:rPr lang="en-US" sz="3600">
                <a:latin typeface="Times New Roman"/>
                <a:cs typeface="Times New Roman"/>
              </a:rPr>
              <a:t>All images were center cropped at 256*256 resolution.</a:t>
            </a:r>
            <a:endParaRPr/>
          </a:p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algn="just">
              <a:spcAft>
                <a:spcPts val="0"/>
              </a:spcAft>
              <a:buFont typeface="Wingdings"/>
              <a:buChar char=""/>
              <a:defRPr/>
            </a:pPr>
            <a:endParaRPr lang="en-US" sz="3600">
              <a:latin typeface="Times New Roman"/>
              <a:cs typeface="Times New Roman"/>
            </a:endParaRPr>
          </a:p>
          <a:p>
            <a:pPr algn="just">
              <a:spcAft>
                <a:spcPts val="0"/>
              </a:spcAft>
              <a:buFont typeface="Arial"/>
              <a:buNone/>
              <a:defRPr/>
            </a:pPr>
            <a:endParaRPr lang="en-US">
              <a:latin typeface="Times New Roman"/>
              <a:cs typeface="Times New Roman"/>
            </a:endParaRPr>
          </a:p>
          <a:p>
            <a:pPr marL="0" indent="0" algn="just">
              <a:spcAft>
                <a:spcPts val="0"/>
              </a:spcAft>
              <a:buFont typeface="Arial"/>
              <a:buNone/>
              <a:defRPr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196" name="Picture 9" descr="Qr code&#10;&#10;Description automatically generated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674812" y="3533775"/>
            <a:ext cx="8842375" cy="24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7" name="TextBox 3"/>
          <p:cNvSpPr txBox="1">
            <a:spLocks noChangeArrowheads="1"/>
          </p:cNvSpPr>
          <p:nvPr/>
        </p:nvSpPr>
        <p:spPr bwMode="auto">
          <a:xfrm>
            <a:off x="838200" y="5978525"/>
            <a:ext cx="1108075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defRPr/>
            </a:pPr>
            <a:r>
              <a:rPr lang="en-US" sz="4000">
                <a:latin typeface="Times New Roman"/>
                <a:cs typeface="Times New Roman"/>
              </a:rPr>
              <a:t>Sample image, corresponding mask and visualization </a:t>
            </a:r>
            <a:endParaRPr lang="en-GB" sz="4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65" name="Text Box 6"/>
          <p:cNvSpPr txBox="1">
            <a:spLocks noChangeArrowheads="1"/>
          </p:cNvSpPr>
          <p:nvPr/>
        </p:nvSpPr>
        <p:spPr bwMode="auto">
          <a:xfrm>
            <a:off x="598488" y="2212975"/>
            <a:ext cx="10905254" cy="42473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 algn="just">
              <a:buFont typeface="Wingdings"/>
              <a:buChar char=""/>
              <a:defRPr/>
            </a:pPr>
            <a:r>
              <a:rPr lang="en-US" sz="3000">
                <a:latin typeface="Times New Roman"/>
                <a:cs typeface="Times New Roman"/>
              </a:rPr>
              <a:t>Special type of convolutional neural network called “</a:t>
            </a:r>
            <a:r>
              <a:rPr lang="en-US" sz="3000">
                <a:latin typeface="Times New Roman"/>
                <a:cs typeface="Times New Roman"/>
              </a:rPr>
              <a:t>UNet</a:t>
            </a:r>
            <a:r>
              <a:rPr lang="en-US" sz="3000">
                <a:latin typeface="Times New Roman"/>
                <a:cs typeface="Times New Roman"/>
              </a:rPr>
              <a:t>” was used(</a:t>
            </a:r>
            <a:r>
              <a:rPr lang="en-US" sz="3000">
                <a:latin typeface="Times New Roman"/>
                <a:cs typeface="Times New Roman"/>
              </a:rPr>
              <a:t>Ronneberger</a:t>
            </a:r>
            <a:r>
              <a:rPr lang="en-US" sz="3000">
                <a:latin typeface="Times New Roman"/>
                <a:cs typeface="Times New Roman"/>
              </a:rPr>
              <a:t> et al., 2015).</a:t>
            </a:r>
            <a:endParaRPr/>
          </a:p>
          <a:p>
            <a:pPr algn="just">
              <a:buFont typeface="Wingdings"/>
              <a:buChar char=""/>
              <a:defRPr/>
            </a:pPr>
            <a:r>
              <a:rPr lang="en-US" sz="3000">
                <a:latin typeface="Times New Roman"/>
                <a:cs typeface="Times New Roman"/>
              </a:rPr>
              <a:t>UNet</a:t>
            </a:r>
            <a:r>
              <a:rPr lang="en-US" sz="3000">
                <a:latin typeface="Times New Roman"/>
                <a:cs typeface="Times New Roman"/>
              </a:rPr>
              <a:t> doesn’t have any dense layer.</a:t>
            </a:r>
            <a:endParaRPr/>
          </a:p>
          <a:p>
            <a:pPr algn="just">
              <a:buFont typeface="Wingdings"/>
              <a:buChar char=""/>
              <a:defRPr/>
            </a:pPr>
            <a:r>
              <a:rPr lang="en-US" sz="3000">
                <a:latin typeface="Times New Roman"/>
                <a:cs typeface="Times New Roman"/>
              </a:rPr>
              <a:t>3 different </a:t>
            </a:r>
            <a:r>
              <a:rPr lang="en-US" sz="3000">
                <a:latin typeface="Times New Roman"/>
                <a:cs typeface="Times New Roman"/>
              </a:rPr>
              <a:t>UNet</a:t>
            </a:r>
            <a:r>
              <a:rPr lang="en-US" sz="3000">
                <a:latin typeface="Times New Roman"/>
                <a:cs typeface="Times New Roman"/>
              </a:rPr>
              <a:t> backbones were used for 3models. They are</a:t>
            </a:r>
            <a:endParaRPr/>
          </a:p>
          <a:p>
            <a:pPr marL="1428750" lvl="2" indent="-514350" algn="just">
              <a:buFont typeface="+mj-lt"/>
              <a:buAutoNum type="arabicPeriod"/>
              <a:defRPr/>
            </a:pPr>
            <a:r>
              <a:rPr lang="en-US" sz="3000">
                <a:latin typeface="Times New Roman"/>
                <a:cs typeface="Times New Roman"/>
              </a:rPr>
              <a:t>Inception-V3</a:t>
            </a:r>
            <a:endParaRPr/>
          </a:p>
          <a:p>
            <a:pPr marL="1428750" lvl="2" indent="-514350" algn="just">
              <a:buFont typeface="+mj-lt"/>
              <a:buAutoNum type="arabicPeriod"/>
              <a:defRPr/>
            </a:pPr>
            <a:r>
              <a:rPr lang="en-US" sz="3000">
                <a:latin typeface="Times New Roman"/>
                <a:cs typeface="Times New Roman"/>
              </a:rPr>
              <a:t>ResNet-34</a:t>
            </a:r>
            <a:endParaRPr/>
          </a:p>
          <a:p>
            <a:pPr marL="1428750" lvl="2" indent="-514350" algn="just">
              <a:buFont typeface="+mj-lt"/>
              <a:buAutoNum type="arabicPeriod"/>
              <a:defRPr/>
            </a:pPr>
            <a:r>
              <a:rPr lang="en-US" sz="3000">
                <a:latin typeface="Times New Roman"/>
                <a:cs typeface="Times New Roman"/>
              </a:rPr>
              <a:t>EfficientNet</a:t>
            </a:r>
            <a:r>
              <a:rPr lang="en-US" sz="3000">
                <a:latin typeface="Times New Roman"/>
                <a:cs typeface="Times New Roman"/>
              </a:rPr>
              <a:t> B2</a:t>
            </a:r>
            <a:endParaRPr/>
          </a:p>
          <a:p>
            <a:pPr algn="just">
              <a:buFont typeface="Wingdings"/>
              <a:buChar char=""/>
              <a:defRPr/>
            </a:pPr>
            <a:r>
              <a:rPr lang="en-US" sz="3000">
                <a:latin typeface="Times New Roman"/>
                <a:cs typeface="Times New Roman"/>
              </a:rPr>
              <a:t>All the backbones were initialized with ImageNet weights for transfer learning.</a:t>
            </a:r>
            <a:endParaRPr/>
          </a:p>
        </p:txBody>
      </p:sp>
      <p:sp>
        <p:nvSpPr>
          <p:cNvPr id="9219" name="TextBox 1"/>
          <p:cNvSpPr txBox="1">
            <a:spLocks noChangeArrowheads="1"/>
          </p:cNvSpPr>
          <p:nvPr/>
        </p:nvSpPr>
        <p:spPr bwMode="auto">
          <a:xfrm>
            <a:off x="598488" y="317500"/>
            <a:ext cx="10996612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Calibri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Calibri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4000" b="1">
                <a:latin typeface="Times New Roman"/>
                <a:cs typeface="Times New Roman"/>
              </a:rPr>
              <a:t>5 Analysis (Cont.)</a:t>
            </a:r>
            <a:endParaRPr/>
          </a:p>
        </p:txBody>
      </p: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747713" y="1444625"/>
            <a:ext cx="3381375" cy="5540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defRPr/>
            </a:pPr>
            <a:r>
              <a:rPr lang="en-US" sz="3000" b="1">
                <a:latin typeface="Times New Roman"/>
                <a:cs typeface="Times New Roman"/>
              </a:rPr>
              <a:t>Mode</a:t>
            </a:r>
            <a:r>
              <a:rPr lang="en-GB" sz="3000" b="1">
                <a:latin typeface="Times New Roman"/>
                <a:cs typeface="Times New Roman"/>
              </a:rPr>
              <a:t>ls Description</a:t>
            </a:r>
            <a:endParaRPr lang="en-US" sz="3000" b="1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ChangeArrowheads="1" noGrp="1"/>
          </p:cNvSpPr>
          <p:nvPr>
            <p:ph type="title"/>
          </p:nvPr>
        </p:nvSpPr>
        <p:spPr bwMode="auto">
          <a:xfrm>
            <a:off x="838200" y="365125"/>
            <a:ext cx="10515600" cy="725488"/>
          </a:xfrm>
        </p:spPr>
        <p:txBody>
          <a:bodyPr/>
          <a:lstStyle/>
          <a:p>
            <a:pPr>
              <a:defRPr/>
            </a:pPr>
            <a:r>
              <a:rPr lang="en-GB" b="1">
                <a:latin typeface="Times New Roman"/>
                <a:cs typeface="Times New Roman"/>
              </a:rPr>
              <a:t>5 Analysis (Cont.)</a:t>
            </a:r>
            <a:endParaRPr lang="en-GB" b="1"/>
          </a:p>
        </p:txBody>
      </p:sp>
      <p:graphicFrame>
        <p:nvGraphicFramePr>
          <p:cNvPr id="4" name="Content Placeholder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200" y="1341438"/>
          <a:ext cx="10970342" cy="5285502"/>
        </p:xfrm>
        <a:graphic>
          <a:graphicData uri="http://schemas.openxmlformats.org/drawingml/2006/table">
            <a:tbl>
              <a:tblPr firstRow="1" firstCol="1" lastRow="0" lastCol="0" bandRow="0" bandCol="0">
                <a:tableStyleId>{5C22544A-7EE6-4342-B048-85BDC9FD1C3A}</a:tableStyleId>
              </a:tblPr>
              <a:tblGrid>
                <a:gridCol w="5485171"/>
                <a:gridCol w="5485171"/>
              </a:tblGrid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Hyper-parameters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Value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Optimizer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Adam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Learning Rate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0.00005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Loss Function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Focal Jaccard Loss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Batch Size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8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Steps per epoch for training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196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Steps per epoch for Validation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21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Epoch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US" sz="2400">
                          <a:latin typeface="Times New Roman"/>
                          <a:cs typeface="Times New Roman"/>
                        </a:rPr>
                        <a:t>80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  <a:tr h="587278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GB" sz="2400">
                          <a:latin typeface="Times New Roman"/>
                          <a:ea typeface="Calibri"/>
                          <a:cs typeface="Times New Roman"/>
                        </a:rPr>
                        <a:t>Activation Function</a:t>
                      </a:r>
                      <a:endParaRPr/>
                    </a:p>
                  </a:txBody>
                  <a:tcPr marL="68582" marR="68582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defRPr/>
                      </a:pPr>
                      <a:r>
                        <a:rPr lang="en-GB" sz="2400">
                          <a:latin typeface="Times New Roman"/>
                          <a:ea typeface="Calibri"/>
                          <a:cs typeface="Times New Roman"/>
                        </a:rPr>
                        <a:t>Softmax</a:t>
                      </a:r>
                      <a:r>
                        <a:rPr lang="en-GB" sz="2400">
                          <a:latin typeface="Times New Roman"/>
                          <a:ea typeface="Calibri"/>
                          <a:cs typeface="Times New Roman"/>
                        </a:rPr>
                        <a:t> and </a:t>
                      </a:r>
                      <a:r>
                        <a:rPr lang="en-GB" sz="2400">
                          <a:latin typeface="Times New Roman"/>
                          <a:ea typeface="Calibri"/>
                          <a:cs typeface="Times New Roman"/>
                        </a:rPr>
                        <a:t>ReLU</a:t>
                      </a:r>
                      <a:endParaRPr lang="en-GB" sz="24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2" marR="68582" marT="0" marB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ONLYOFFICE/7.3.3.50</Application>
  <DocSecurity>0</DocSecurity>
  <PresentationFormat>Widescreen</PresentationFormat>
  <Paragraphs>0</Paragraphs>
  <Slides>20</Slides>
  <Notes>20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dc:identifier/>
  <dc:language/>
  <cp:lastModifiedBy/>
  <cp:revision>518</cp:revision>
  <dcterms:created xsi:type="dcterms:W3CDTF">2022-03-27T02:53:35Z</dcterms:created>
  <dcterms:modified xsi:type="dcterms:W3CDTF">2023-05-24T06:20:16Z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